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3995" autoAdjust="0"/>
  </p:normalViewPr>
  <p:slideViewPr>
    <p:cSldViewPr>
      <p:cViewPr varScale="1">
        <p:scale>
          <a:sx n="30" d="100"/>
          <a:sy n="30" d="100"/>
        </p:scale>
        <p:origin x="29" y="4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486E3-CCCB-4A3C-9404-42E3C1BADA5B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3A89F-182F-4603-866E-CEBDD2EF2C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184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안녕하십니까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저희는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낙상 감지 시스템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소리 인식 </a:t>
            </a:r>
            <a:r>
              <a:rPr lang="en-US" altLang="ko-KR" baseline="0" dirty="0" err="1" smtClean="0"/>
              <a:t>ai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통한 낙상 사고 조치 지원 시스템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개발하게 된 로그아웃 팀 입니다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730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내부 시스템과 외부 시스템은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830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ERD</a:t>
            </a:r>
            <a:r>
              <a:rPr lang="ko-KR" altLang="en-US" dirty="0" smtClean="0"/>
              <a:t>에서는 </a:t>
            </a:r>
            <a:r>
              <a:rPr lang="ko-KR" altLang="en-US" dirty="0" smtClean="0"/>
              <a:t>병원 정보와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낙상 정보를 </a:t>
            </a:r>
            <a:r>
              <a:rPr lang="ko-KR" altLang="en-US" dirty="0" err="1" smtClean="0"/>
              <a:t>엔티티로</a:t>
            </a:r>
            <a:r>
              <a:rPr lang="ko-KR" altLang="en-US" dirty="0" smtClean="0"/>
              <a:t> 개발하였습니다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973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도 </a:t>
            </a:r>
            <a:r>
              <a:rPr lang="en-US" altLang="ko-KR" dirty="0" smtClean="0"/>
              <a:t>ERD</a:t>
            </a:r>
            <a:r>
              <a:rPr lang="ko-KR" altLang="en-US" dirty="0" smtClean="0"/>
              <a:t>와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0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http://azza.gwangju.ac.kr/~ce211927/Logout_Team/login.php</a:t>
            </a:r>
            <a:endParaRPr lang="ko-KR" altLang="en-US" dirty="0" smtClean="0"/>
          </a:p>
          <a:p>
            <a:r>
              <a:rPr lang="en-US" altLang="ko-KR" dirty="0" smtClean="0"/>
              <a:t>Code : H101</a:t>
            </a:r>
          </a:p>
          <a:p>
            <a:r>
              <a:rPr lang="en-US" altLang="ko-KR" dirty="0" smtClean="0"/>
              <a:t>ID</a:t>
            </a:r>
            <a:r>
              <a:rPr lang="en-US" altLang="ko-KR" baseline="0" dirty="0" smtClean="0"/>
              <a:t> : 2</a:t>
            </a:r>
          </a:p>
          <a:p>
            <a:r>
              <a:rPr lang="en-US" altLang="ko-KR" baseline="0" dirty="0" smtClean="0"/>
              <a:t>Password : 1234567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06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AI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낙상 감지 시스템은 환자들의 상태를 즉각 조치하는 것을 지원하여 간호사와 의료진의 업무 효율성을 향상해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환자가 스스로 일어나려는 과정에서 발생하는 추가적인 피해를 줄일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침상 밑에 설치된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카메라는 정보를 저장하는 용이 아닌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 낙상 인지를 위한 카메라이기 때문에 환자에게 불편함을 주지 않을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283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낙상 감지가 되었을 시 기존 병실에 설치되어 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화면이나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낙상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카메라 화면을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띄워주는 식으로 활용할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병원이나 요양원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이외에도 낙상 사고가 자주 발생하는 곳에 설치하여 활용할 수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76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~~</a:t>
            </a:r>
            <a:r>
              <a:rPr lang="ko-KR" altLang="en-US" dirty="0" smtClean="0"/>
              <a:t>없습니다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그렇기 때문에 저희는 이 </a:t>
            </a:r>
            <a:r>
              <a:rPr lang="en-US" altLang="ko-KR" dirty="0" err="1" smtClean="0"/>
              <a:t>ai</a:t>
            </a:r>
            <a:r>
              <a:rPr lang="en-US" altLang="ko-KR" dirty="0" smtClean="0"/>
              <a:t> </a:t>
            </a:r>
            <a:r>
              <a:rPr lang="ko-KR" altLang="en-US" dirty="0" smtClean="0"/>
              <a:t>낙상 감지 시스템을 생각하게 되었습니다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6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실제로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병원에서 낙상 사고가 일어난 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분이 넘게 방치되어 숨진 사례가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환자안전보고학습시스템에서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수집한 사고 종류를 살펴보면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병원에서 일어나는 사고 중 낙상 사고가 절반 이상을 차지하는 것을 알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2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다음은 작품 이론입니다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병실에서 소리가 발생하면 </a:t>
            </a:r>
            <a:r>
              <a:rPr lang="en-US" altLang="ko-KR" dirty="0" err="1" smtClean="0"/>
              <a:t>ai</a:t>
            </a:r>
            <a:r>
              <a:rPr lang="ko-KR" altLang="en-US" dirty="0" smtClean="0"/>
              <a:t>가 낙상을 감지해줍니다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39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자세한 이론 및 개발 과정은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소리가 인식되면 침상 밑 카메라가 실행되고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사람의 넘어진 형태를 인식하여 웹 페이지로 낙상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보냅니다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낙상 </a:t>
            </a:r>
            <a:r>
              <a:rPr lang="ko-KR" altLang="en-US" dirty="0" err="1" smtClean="0"/>
              <a:t>알람은</a:t>
            </a:r>
            <a:r>
              <a:rPr lang="ko-KR" altLang="en-US" dirty="0" smtClean="0"/>
              <a:t> 웹 페이지에 로그인한 사용자가 확인할 수 있고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조치완료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미조치</a:t>
            </a:r>
            <a:r>
              <a:rPr lang="ko-KR" altLang="en-US" dirty="0" smtClean="0"/>
              <a:t> 등의 조치 여부를 체크할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493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 기술은 다음과 같습니다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1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기타 산출물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업무 흐름도입니다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저희는 실제 기업에서 사용할 것을 생각하여 장비 시스템과 기업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서버와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서버를 나누어 기획하였습니다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315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구성도에는 사용자와 낙상 확인 페이지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장비가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612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하드웨어 구성도입니다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개발하는 과정에서는 기획과 달리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학교 서버를 이용하였기 때문에 하나의 서버만 존재합니다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3A89F-182F-4603-866E-CEBDD2EF2C1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0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1.png"/><Relationship Id="rId5" Type="http://schemas.openxmlformats.org/officeDocument/2006/relationships/image" Target="../media/image94.png"/><Relationship Id="rId10" Type="http://schemas.openxmlformats.org/officeDocument/2006/relationships/image" Target="../media/image10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3.png"/><Relationship Id="rId5" Type="http://schemas.openxmlformats.org/officeDocument/2006/relationships/image" Target="../media/image94.png"/><Relationship Id="rId10" Type="http://schemas.openxmlformats.org/officeDocument/2006/relationships/image" Target="../media/image102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5.png"/><Relationship Id="rId5" Type="http://schemas.openxmlformats.org/officeDocument/2006/relationships/image" Target="../media/image94.png"/><Relationship Id="rId10" Type="http://schemas.openxmlformats.org/officeDocument/2006/relationships/image" Target="../media/image10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7.png"/><Relationship Id="rId5" Type="http://schemas.openxmlformats.org/officeDocument/2006/relationships/image" Target="../media/image94.png"/><Relationship Id="rId10" Type="http://schemas.openxmlformats.org/officeDocument/2006/relationships/image" Target="../media/image10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09.png"/><Relationship Id="rId5" Type="http://schemas.openxmlformats.org/officeDocument/2006/relationships/image" Target="../media/image57.png"/><Relationship Id="rId10" Type="http://schemas.openxmlformats.org/officeDocument/2006/relationships/image" Target="../media/image108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3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11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08.png"/><Relationship Id="rId5" Type="http://schemas.openxmlformats.org/officeDocument/2006/relationships/image" Target="../media/image53.png"/><Relationship Id="rId10" Type="http://schemas.openxmlformats.org/officeDocument/2006/relationships/image" Target="../media/image111.png"/><Relationship Id="rId4" Type="http://schemas.openxmlformats.org/officeDocument/2006/relationships/image" Target="../media/image57.png"/><Relationship Id="rId9" Type="http://schemas.openxmlformats.org/officeDocument/2006/relationships/image" Target="../media/image1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7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12" Type="http://schemas.openxmlformats.org/officeDocument/2006/relationships/image" Target="../media/image1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08.png"/><Relationship Id="rId5" Type="http://schemas.openxmlformats.org/officeDocument/2006/relationships/image" Target="../media/image53.png"/><Relationship Id="rId10" Type="http://schemas.openxmlformats.org/officeDocument/2006/relationships/image" Target="../media/image115.png"/><Relationship Id="rId4" Type="http://schemas.openxmlformats.org/officeDocument/2006/relationships/image" Target="../media/image57.png"/><Relationship Id="rId9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19.png"/><Relationship Id="rId5" Type="http://schemas.openxmlformats.org/officeDocument/2006/relationships/image" Target="../media/image53.png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30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128.png"/><Relationship Id="rId5" Type="http://schemas.openxmlformats.org/officeDocument/2006/relationships/image" Target="../media/image44.png"/><Relationship Id="rId10" Type="http://schemas.openxmlformats.org/officeDocument/2006/relationships/image" Target="../media/image127.png"/><Relationship Id="rId4" Type="http://schemas.openxmlformats.org/officeDocument/2006/relationships/image" Target="../media/image39.png"/><Relationship Id="rId9" Type="http://schemas.openxmlformats.org/officeDocument/2006/relationships/image" Target="../media/image56.png"/><Relationship Id="rId14" Type="http://schemas.openxmlformats.org/officeDocument/2006/relationships/image" Target="../media/image1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32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5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3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9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0.png"/><Relationship Id="rId10" Type="http://schemas.openxmlformats.org/officeDocument/2006/relationships/image" Target="../media/image4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66.png"/><Relationship Id="rId5" Type="http://schemas.openxmlformats.org/officeDocument/2006/relationships/image" Target="../media/image53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" Type="http://schemas.openxmlformats.org/officeDocument/2006/relationships/image" Target="../media/image38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7" Type="http://schemas.openxmlformats.org/officeDocument/2006/relationships/image" Target="../media/image4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5" Type="http://schemas.openxmlformats.org/officeDocument/2006/relationships/image" Target="../media/image40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8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image" Target="../media/image9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99.png"/><Relationship Id="rId5" Type="http://schemas.openxmlformats.org/officeDocument/2006/relationships/image" Target="../media/image94.png"/><Relationship Id="rId10" Type="http://schemas.openxmlformats.org/officeDocument/2006/relationships/image" Target="../media/image98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7061200"/>
            <a:ext cx="1663700" cy="7620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0" y="8013700"/>
            <a:ext cx="4178300" cy="7620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7300" y="4737100"/>
            <a:ext cx="6172200" cy="53340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1100" y="1943100"/>
            <a:ext cx="11569700" cy="37084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27400" y="7086600"/>
            <a:ext cx="1358900" cy="889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14700" y="8039100"/>
            <a:ext cx="3848100" cy="8128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1000" y="4102100"/>
            <a:ext cx="7340600" cy="1041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800" y="2692400"/>
            <a:ext cx="11836400" cy="7061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88519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500" y="2667000"/>
            <a:ext cx="13893800" cy="69342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104394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2692400"/>
            <a:ext cx="16383000" cy="7099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60198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43300" y="2641600"/>
            <a:ext cx="11201400" cy="72390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71882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2882900"/>
            <a:ext cx="175514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2755900"/>
            <a:ext cx="17551400" cy="704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34417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3568700"/>
            <a:ext cx="609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127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4267200"/>
            <a:ext cx="609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8260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4965700"/>
            <a:ext cx="609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55245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5651500"/>
            <a:ext cx="6096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2103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6350000"/>
            <a:ext cx="609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9088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7035800"/>
            <a:ext cx="609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75946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7734300"/>
            <a:ext cx="609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931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8432800"/>
            <a:ext cx="6096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991600"/>
            <a:ext cx="3048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9118600"/>
            <a:ext cx="609600" cy="3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58800"/>
            <a:ext cx="4610100" cy="1943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4300" y="2971800"/>
            <a:ext cx="14058900" cy="151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2552700"/>
            <a:ext cx="175514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2438400"/>
            <a:ext cx="17551400" cy="704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115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3251200"/>
            <a:ext cx="609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100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3937000"/>
            <a:ext cx="609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958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4635500"/>
            <a:ext cx="609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1943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5334000"/>
            <a:ext cx="6096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8928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6019800"/>
            <a:ext cx="609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5786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6718300"/>
            <a:ext cx="609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72771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7404100"/>
            <a:ext cx="609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7962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8102600"/>
            <a:ext cx="6096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8661400"/>
            <a:ext cx="3048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8801100"/>
            <a:ext cx="609600" cy="38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0" y="2946400"/>
            <a:ext cx="7162800" cy="55372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900" y="2946400"/>
            <a:ext cx="5676900" cy="55372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4610100" cy="194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7300" y="8356600"/>
            <a:ext cx="1968500" cy="1104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39600" y="8331200"/>
            <a:ext cx="196850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2552700"/>
            <a:ext cx="175514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2438400"/>
            <a:ext cx="17551400" cy="704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1115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3251200"/>
            <a:ext cx="609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38100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3937000"/>
            <a:ext cx="609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4958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4635500"/>
            <a:ext cx="609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1943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5334000"/>
            <a:ext cx="6096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8928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6019800"/>
            <a:ext cx="609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65786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6718300"/>
            <a:ext cx="609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72771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7404100"/>
            <a:ext cx="609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7962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8102600"/>
            <a:ext cx="6096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8661400"/>
            <a:ext cx="3048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00" y="8801100"/>
            <a:ext cx="609600" cy="38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5600" y="2946400"/>
            <a:ext cx="8597900" cy="53975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96700" y="2946400"/>
            <a:ext cx="4267200" cy="5397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4610100" cy="194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4400" y="8356600"/>
            <a:ext cx="2298700" cy="11049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39700" y="8356600"/>
            <a:ext cx="2057400" cy="110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882900"/>
            <a:ext cx="17551400" cy="703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2755900"/>
            <a:ext cx="17551400" cy="704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441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3568700"/>
            <a:ext cx="609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1275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267200"/>
            <a:ext cx="609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8260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965700"/>
            <a:ext cx="609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245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5651500"/>
            <a:ext cx="609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103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6350000"/>
            <a:ext cx="6096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9088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035800"/>
            <a:ext cx="609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75946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734300"/>
            <a:ext cx="609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2931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8432800"/>
            <a:ext cx="6096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9916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9118600"/>
            <a:ext cx="6096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4470400"/>
            <a:ext cx="3187700" cy="318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6600" y="2603500"/>
            <a:ext cx="6642100" cy="6642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2280000">
            <a:off x="9740900" y="4254500"/>
            <a:ext cx="1676400" cy="12065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17500" y="4699000"/>
            <a:ext cx="3060700" cy="24384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360400" y="4876800"/>
            <a:ext cx="2362200" cy="2362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1700" y="558800"/>
            <a:ext cx="3365500" cy="18669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79700" y="7874000"/>
            <a:ext cx="2628900" cy="1536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5700" y="7912100"/>
            <a:ext cx="3454400" cy="1536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093700" y="7962900"/>
            <a:ext cx="3175000" cy="2197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800" y="2882900"/>
            <a:ext cx="17551400" cy="703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2755900"/>
            <a:ext cx="17551400" cy="7048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34417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3568700"/>
            <a:ext cx="6096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127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4267200"/>
            <a:ext cx="6096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48260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4965700"/>
            <a:ext cx="6096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55245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5651500"/>
            <a:ext cx="6096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2103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6350000"/>
            <a:ext cx="6096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69088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7035800"/>
            <a:ext cx="6096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75946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7734300"/>
            <a:ext cx="6096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2931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8432800"/>
            <a:ext cx="6096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400" y="8991600"/>
            <a:ext cx="304800" cy="3048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900" y="9118600"/>
            <a:ext cx="609600" cy="38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5800" y="3873500"/>
            <a:ext cx="3251200" cy="39878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0600" y="4102100"/>
            <a:ext cx="4940300" cy="3517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97100" y="558800"/>
            <a:ext cx="3289300" cy="18923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6600" y="7696200"/>
            <a:ext cx="3111500" cy="2197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01300" y="7835900"/>
            <a:ext cx="4254500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1700" y="2590800"/>
            <a:ext cx="9626600" cy="5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975100" y="2400300"/>
            <a:ext cx="596900" cy="393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800" y="6807200"/>
            <a:ext cx="96266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16000" y="6629400"/>
            <a:ext cx="596900" cy="393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5200" y="3898900"/>
            <a:ext cx="12217400" cy="21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1054100"/>
            <a:ext cx="16383000" cy="838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9400" y="2895600"/>
            <a:ext cx="1003300" cy="812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76700" y="1155700"/>
            <a:ext cx="1003300" cy="812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89400" y="2032000"/>
            <a:ext cx="1003300" cy="81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" y="952500"/>
            <a:ext cx="16383000" cy="8382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14478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1574800"/>
            <a:ext cx="5715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0955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222500"/>
            <a:ext cx="5715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2743200"/>
            <a:ext cx="292100" cy="292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2870200"/>
            <a:ext cx="5715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3390900"/>
            <a:ext cx="292100" cy="292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517900"/>
            <a:ext cx="5715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038600"/>
            <a:ext cx="292100" cy="292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165600"/>
            <a:ext cx="5715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4686300"/>
            <a:ext cx="292100" cy="292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715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334000"/>
            <a:ext cx="292100" cy="292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461000"/>
            <a:ext cx="5715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5981700"/>
            <a:ext cx="292100" cy="292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108700"/>
            <a:ext cx="5715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6629400"/>
            <a:ext cx="292100" cy="292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6756400"/>
            <a:ext cx="571500" cy="38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277100"/>
            <a:ext cx="292100" cy="292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7404100"/>
            <a:ext cx="571500" cy="38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7924800"/>
            <a:ext cx="292100" cy="2921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051800"/>
            <a:ext cx="571500" cy="38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700" y="8572500"/>
            <a:ext cx="292100" cy="2921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8699500"/>
            <a:ext cx="5715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9100" y="2590800"/>
            <a:ext cx="2298700" cy="50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479800" y="2400300"/>
            <a:ext cx="596900" cy="393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60200" y="2590800"/>
            <a:ext cx="2298700" cy="508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60500" y="2400300"/>
            <a:ext cx="596900" cy="3937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90800" y="4826000"/>
            <a:ext cx="4330700" cy="863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5016500"/>
            <a:ext cx="469900" cy="4699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12000" y="5422900"/>
            <a:ext cx="43180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5600700"/>
            <a:ext cx="469900" cy="4699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20500" y="4826000"/>
            <a:ext cx="4318000" cy="8636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5016500"/>
            <a:ext cx="469900" cy="4699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90800" y="6565900"/>
            <a:ext cx="4318000" cy="863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6743700"/>
            <a:ext cx="469900" cy="4699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112000" y="7150100"/>
            <a:ext cx="4318000" cy="8636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02500" y="7327900"/>
            <a:ext cx="469900" cy="469900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620500" y="6565900"/>
            <a:ext cx="4318000" cy="8636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823700" y="6743700"/>
            <a:ext cx="469900" cy="469900"/>
          </a:xfrm>
          <a:prstGeom prst="rect">
            <a:avLst/>
          </a:prstGeom>
        </p:spPr>
      </p:pic>
      <p:grpSp>
        <p:nvGrpSpPr>
          <p:cNvPr id="49" name="Group 49"/>
          <p:cNvGrpSpPr/>
          <p:nvPr/>
        </p:nvGrpSpPr>
        <p:grpSpPr>
          <a:xfrm>
            <a:off x="2147483647" y="2147483647"/>
            <a:ext cx="2147483647" cy="283845000"/>
            <a:chOff x="0" y="0"/>
            <a:chExt cx="0" cy="0"/>
          </a:xfrm>
        </p:grpSpPr>
      </p:grpSp>
      <p:pic>
        <p:nvPicPr>
          <p:cNvPr id="50" name="Picture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20900" y="4038600"/>
            <a:ext cx="14287500" cy="254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0200" y="1714500"/>
            <a:ext cx="8623300" cy="22352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14700" y="4864100"/>
            <a:ext cx="2273300" cy="9525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7500" y="5054600"/>
            <a:ext cx="457200" cy="8382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23200" y="5448300"/>
            <a:ext cx="3403600" cy="9398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53300" y="5638800"/>
            <a:ext cx="457200" cy="8382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57100" y="4914900"/>
            <a:ext cx="3251200" cy="13843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874500" y="5054600"/>
            <a:ext cx="457200" cy="8382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327400" y="6654800"/>
            <a:ext cx="990600" cy="13843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44800" y="6781800"/>
            <a:ext cx="457200" cy="8382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35900" y="7175500"/>
            <a:ext cx="1638300" cy="9017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53300" y="7366000"/>
            <a:ext cx="457200" cy="8382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357100" y="6654800"/>
            <a:ext cx="1562100" cy="1384300"/>
          </a:xfrm>
          <a:prstGeom prst="rect">
            <a:avLst/>
          </a:prstGeom>
        </p:spPr>
      </p:pic>
      <p:pic>
        <p:nvPicPr>
          <p:cNvPr id="63" name="Picture 6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874500" y="6781800"/>
            <a:ext cx="457200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17592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11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552700"/>
            <a:ext cx="17754600" cy="712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1700" y="558800"/>
            <a:ext cx="4648200" cy="1943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300" y="2819400"/>
            <a:ext cx="16395700" cy="631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17592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11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552700"/>
            <a:ext cx="17754600" cy="712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3000" y="2895600"/>
            <a:ext cx="7734300" cy="48387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895600"/>
            <a:ext cx="8623300" cy="4838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71700" y="558800"/>
            <a:ext cx="4648200" cy="1943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71700" y="7772400"/>
            <a:ext cx="5651500" cy="1651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5900" y="7772400"/>
            <a:ext cx="5219700" cy="166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882900"/>
            <a:ext cx="17551400" cy="703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2755900"/>
            <a:ext cx="17551400" cy="704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441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3568700"/>
            <a:ext cx="609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1275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267200"/>
            <a:ext cx="609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8260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965700"/>
            <a:ext cx="609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245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5651500"/>
            <a:ext cx="609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103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6350000"/>
            <a:ext cx="6096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9088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035800"/>
            <a:ext cx="609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75946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734300"/>
            <a:ext cx="609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2931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8432800"/>
            <a:ext cx="6096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9916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9118600"/>
            <a:ext cx="6096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4800" y="4318000"/>
            <a:ext cx="4419600" cy="33274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7800" y="4775200"/>
            <a:ext cx="2895600" cy="2425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88800" y="3606800"/>
            <a:ext cx="4749800" cy="47498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44300" y="5740400"/>
            <a:ext cx="876300" cy="8763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3800" y="5740400"/>
            <a:ext cx="876300" cy="876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9000" y="558800"/>
            <a:ext cx="6908800" cy="1943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33700" y="7340600"/>
            <a:ext cx="1993900" cy="19304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94700" y="7340600"/>
            <a:ext cx="1955800" cy="1917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04900" y="7607300"/>
            <a:ext cx="1625600" cy="2730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2882900"/>
            <a:ext cx="17551400" cy="703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2755900"/>
            <a:ext cx="17551400" cy="7048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4417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3568700"/>
            <a:ext cx="6096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1275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267200"/>
            <a:ext cx="6096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48260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4965700"/>
            <a:ext cx="6096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55245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5651500"/>
            <a:ext cx="6096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2103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6350000"/>
            <a:ext cx="6096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69088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035800"/>
            <a:ext cx="6096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75946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7734300"/>
            <a:ext cx="6096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2931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8432800"/>
            <a:ext cx="6096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89916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0" y="9118600"/>
            <a:ext cx="6096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800" y="1028700"/>
            <a:ext cx="584200" cy="673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9000" y="558800"/>
            <a:ext cx="6908800" cy="1943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600" y="5219700"/>
            <a:ext cx="16230600" cy="40259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3073400"/>
            <a:ext cx="16497300" cy="208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11759200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11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552700"/>
            <a:ext cx="17754600" cy="7124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0" y="3390900"/>
            <a:ext cx="1435100" cy="14351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100" y="3390900"/>
            <a:ext cx="1435100" cy="1435100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061200"/>
            <a:ext cx="1257300" cy="1257300"/>
          </a:xfrm>
          <a:prstGeom prst="rect">
            <a:avLst/>
          </a:prstGeom>
        </p:spPr>
      </p:pic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9800" y="6946900"/>
            <a:ext cx="1435100" cy="1473200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0" y="3670300"/>
            <a:ext cx="1625600" cy="1625600"/>
          </a:xfrm>
          <a:prstGeom prst="rect">
            <a:avLst/>
          </a:prstGeom>
        </p:spPr>
      </p:pic>
      <p:grpSp>
        <p:nvGrpSpPr>
          <p:cNvPr id="36" name="Group 3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7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64900" y="6731000"/>
            <a:ext cx="2400300" cy="6477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57400" y="5892800"/>
            <a:ext cx="2324100" cy="23241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84300" y="3594100"/>
            <a:ext cx="2844800" cy="17907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0" y="6870700"/>
            <a:ext cx="1714500" cy="17145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75500" y="6883400"/>
            <a:ext cx="1689100" cy="1689100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7" name="Picture 4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839200" y="7061200"/>
            <a:ext cx="1587500" cy="1587500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84400" y="558800"/>
            <a:ext cx="3479800" cy="19431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57300" y="4991100"/>
            <a:ext cx="2781300" cy="92710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08500" y="4991100"/>
            <a:ext cx="3492500" cy="927100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98600" y="5232400"/>
            <a:ext cx="2832100" cy="9271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518900" y="7366000"/>
            <a:ext cx="2628900" cy="927100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5200" y="8445500"/>
            <a:ext cx="2679700" cy="927100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503400" y="7404100"/>
            <a:ext cx="2667000" cy="9271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365500" y="8445500"/>
            <a:ext cx="2540000" cy="9271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772900" y="5308600"/>
            <a:ext cx="2082800" cy="13589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53100" y="8496300"/>
            <a:ext cx="1574800" cy="1358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480300" y="8394700"/>
            <a:ext cx="1270000" cy="977900"/>
          </a:xfrm>
          <a:prstGeom prst="rect">
            <a:avLst/>
          </a:prstGeom>
        </p:spPr>
      </p:pic>
      <p:pic>
        <p:nvPicPr>
          <p:cNvPr id="59" name="Picture 5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61400" y="8496300"/>
            <a:ext cx="2184400" cy="1358900"/>
          </a:xfrm>
          <a:prstGeom prst="rect">
            <a:avLst/>
          </a:prstGeom>
        </p:spPr>
      </p:pic>
      <p:pic>
        <p:nvPicPr>
          <p:cNvPr id="60" name="Picture 6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43000" y="2654300"/>
            <a:ext cx="1587500" cy="9271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206500" y="5969000"/>
            <a:ext cx="1587500" cy="914400"/>
          </a:xfrm>
          <a:prstGeom prst="rect">
            <a:avLst/>
          </a:prstGeom>
        </p:spPr>
      </p:pic>
      <p:pic>
        <p:nvPicPr>
          <p:cNvPr id="62" name="Picture 62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709400" y="2755900"/>
            <a:ext cx="16129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4100" y="2565400"/>
            <a:ext cx="16383000" cy="72644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76962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698500"/>
            <a:ext cx="16383000" cy="1524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609600"/>
            <a:ext cx="16383000" cy="152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667000"/>
            <a:ext cx="17754600" cy="746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" y="2451100"/>
            <a:ext cx="17754600" cy="768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238500"/>
            <a:ext cx="304800" cy="30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3378200"/>
            <a:ext cx="622300" cy="38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3937000"/>
            <a:ext cx="304800" cy="304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076700"/>
            <a:ext cx="6223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4635500"/>
            <a:ext cx="304800" cy="30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4775200"/>
            <a:ext cx="622300" cy="38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5346700"/>
            <a:ext cx="304800" cy="304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5473700"/>
            <a:ext cx="622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045200"/>
            <a:ext cx="304800" cy="30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184900"/>
            <a:ext cx="622300" cy="38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6743700"/>
            <a:ext cx="304800" cy="30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6883400"/>
            <a:ext cx="622300" cy="3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7442200"/>
            <a:ext cx="304800" cy="304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7581900"/>
            <a:ext cx="622300" cy="38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140700"/>
            <a:ext cx="304800" cy="30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280400"/>
            <a:ext cx="622300" cy="3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8851900"/>
            <a:ext cx="304800" cy="3048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" y="8978900"/>
            <a:ext cx="622300" cy="38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3200" y="1028700"/>
            <a:ext cx="800100" cy="6731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500" y="2667000"/>
            <a:ext cx="16281400" cy="72136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558800"/>
            <a:ext cx="8280400" cy="1943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336</Words>
  <Application>Microsoft Office PowerPoint</Application>
  <PresentationFormat>사용자 지정</PresentationFormat>
  <Paragraphs>36</Paragraphs>
  <Slides>19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이명은</cp:lastModifiedBy>
  <cp:revision>10</cp:revision>
  <dcterms:created xsi:type="dcterms:W3CDTF">2006-08-16T00:00:00Z</dcterms:created>
  <dcterms:modified xsi:type="dcterms:W3CDTF">2024-06-19T13:28:06Z</dcterms:modified>
</cp:coreProperties>
</file>